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17"/>
  </p:notesMasterIdLst>
  <p:sldIdLst>
    <p:sldId id="301" r:id="rId2"/>
    <p:sldId id="257" r:id="rId3"/>
    <p:sldId id="303" r:id="rId4"/>
    <p:sldId id="304" r:id="rId5"/>
    <p:sldId id="305" r:id="rId6"/>
    <p:sldId id="306" r:id="rId7"/>
    <p:sldId id="295" r:id="rId8"/>
    <p:sldId id="296" r:id="rId9"/>
    <p:sldId id="297" r:id="rId10"/>
    <p:sldId id="298" r:id="rId11"/>
    <p:sldId id="299" r:id="rId12"/>
    <p:sldId id="300" r:id="rId13"/>
    <p:sldId id="294" r:id="rId14"/>
    <p:sldId id="302" r:id="rId15"/>
    <p:sldId id="29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53" autoAdjust="0"/>
    <p:restoredTop sz="94660"/>
  </p:normalViewPr>
  <p:slideViewPr>
    <p:cSldViewPr snapToGrid="0">
      <p:cViewPr varScale="1">
        <p:scale>
          <a:sx n="73" d="100"/>
          <a:sy n="73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6B87A-0224-4907-9BA6-032CD8866BDB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DFB0C-9434-49B5-B491-82C07A9BB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762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18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128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12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48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8121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014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331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464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72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118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3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97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5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8362D-825D-4A82-A0AE-0E1171E04A9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2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48362D-825D-4A82-A0AE-0E1171E04A9C}" type="datetimeFigureOut">
              <a:rPr lang="en-US" smtClean="0"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C3F5496-BF53-4496-B864-E03A26CEBD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92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Chemistry – Sept </a:t>
            </a:r>
            <a:r>
              <a:rPr lang="en-US" dirty="0" smtClean="0"/>
              <a:t>24, 2019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2" y="2603499"/>
            <a:ext cx="9817848" cy="3936448"/>
          </a:xfrm>
        </p:spPr>
        <p:txBody>
          <a:bodyPr>
            <a:normAutofit/>
          </a:bodyPr>
          <a:lstStyle/>
          <a:p>
            <a:r>
              <a:rPr lang="en-US" sz="2000" b="1" dirty="0"/>
              <a:t>P3 Challenge – </a:t>
            </a:r>
            <a:endParaRPr lang="en-US" sz="2000" b="1" dirty="0" smtClean="0"/>
          </a:p>
          <a:p>
            <a:r>
              <a:rPr lang="en-US" sz="2000" b="1" dirty="0" smtClean="0"/>
              <a:t>Classify an </a:t>
            </a:r>
            <a:r>
              <a:rPr lang="en-US" sz="2000" b="1" u="sng" dirty="0" smtClean="0"/>
              <a:t>apple </a:t>
            </a:r>
            <a:r>
              <a:rPr lang="en-US" sz="2000" b="1" dirty="0" smtClean="0"/>
              <a:t>according to </a:t>
            </a:r>
          </a:p>
          <a:p>
            <a:r>
              <a:rPr lang="en-US" sz="2000" b="1" dirty="0" smtClean="0"/>
              <a:t>1) solid/liquid/gas</a:t>
            </a:r>
          </a:p>
          <a:p>
            <a:r>
              <a:rPr lang="en-US" sz="2000" b="1" dirty="0" smtClean="0"/>
              <a:t>2) pure substance/mixture</a:t>
            </a:r>
          </a:p>
          <a:p>
            <a:r>
              <a:rPr lang="en-US" sz="2000" b="1" dirty="0" smtClean="0"/>
              <a:t>3) element/compound/homogeneous/heterogeneous</a:t>
            </a:r>
          </a:p>
          <a:p>
            <a:endParaRPr lang="en-US" sz="2000" b="1" dirty="0"/>
          </a:p>
          <a:p>
            <a:r>
              <a:rPr lang="en-US" sz="2000" b="1" dirty="0" smtClean="0"/>
              <a:t>When </a:t>
            </a:r>
            <a:r>
              <a:rPr lang="en-US" sz="2000" b="1" dirty="0" smtClean="0"/>
              <a:t>done with P3, study for Element practice quiz. We will do that first.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1103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Changes in Matter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9868" y="2608728"/>
            <a:ext cx="10515600" cy="3529597"/>
          </a:xfrm>
        </p:spPr>
        <p:txBody>
          <a:bodyPr/>
          <a:lstStyle/>
          <a:p>
            <a:r>
              <a:rPr lang="en-US" sz="2000" b="1" u="sng" dirty="0"/>
              <a:t>Physical Change </a:t>
            </a:r>
            <a:r>
              <a:rPr lang="en-US" sz="2000" b="1" dirty="0"/>
              <a:t>= a process that </a:t>
            </a:r>
            <a:r>
              <a:rPr lang="en-US" sz="2000" b="1" u="sng" dirty="0"/>
              <a:t>changes a substance’s physical properties but not its chemical </a:t>
            </a:r>
            <a:r>
              <a:rPr lang="en-US" sz="2000" b="1" u="sng" dirty="0" smtClean="0"/>
              <a:t>identity</a:t>
            </a:r>
          </a:p>
          <a:p>
            <a:pPr lvl="1"/>
            <a:r>
              <a:rPr lang="en-US" sz="2000" b="1" dirty="0" smtClean="0"/>
              <a:t>change </a:t>
            </a:r>
            <a:r>
              <a:rPr lang="en-US" sz="2000" b="1" dirty="0"/>
              <a:t>of </a:t>
            </a:r>
            <a:r>
              <a:rPr lang="en-US" sz="2000" b="1" dirty="0" smtClean="0"/>
              <a:t>state </a:t>
            </a:r>
          </a:p>
          <a:p>
            <a:pPr lvl="1"/>
            <a:r>
              <a:rPr lang="en-US" sz="2000" b="1" dirty="0" smtClean="0"/>
              <a:t>forming or separating mixtures</a:t>
            </a:r>
          </a:p>
          <a:p>
            <a:r>
              <a:rPr lang="en-US" sz="2000" b="1" u="sng" dirty="0" smtClean="0"/>
              <a:t>Chemical </a:t>
            </a:r>
            <a:r>
              <a:rPr lang="en-US" sz="2000" b="1" u="sng" dirty="0"/>
              <a:t>Change </a:t>
            </a:r>
            <a:r>
              <a:rPr lang="en-US" sz="2000" b="1" dirty="0"/>
              <a:t>= a process that </a:t>
            </a:r>
            <a:r>
              <a:rPr lang="en-US" sz="2000" b="1" u="sng" dirty="0"/>
              <a:t>changes a substance’s chemical </a:t>
            </a:r>
            <a:r>
              <a:rPr lang="en-US" sz="2000" b="1" u="sng" dirty="0" smtClean="0"/>
              <a:t>identity</a:t>
            </a:r>
          </a:p>
          <a:p>
            <a:pPr lvl="1"/>
            <a:r>
              <a:rPr lang="en-US" sz="2000" b="1" dirty="0"/>
              <a:t>c</a:t>
            </a:r>
            <a:r>
              <a:rPr lang="en-US" sz="2000" b="1" dirty="0" smtClean="0"/>
              <a:t>hemical reaction	reactants </a:t>
            </a:r>
            <a:r>
              <a:rPr lang="en-US" sz="2000" b="1" dirty="0" smtClean="0">
                <a:sym typeface="Wingdings" panose="05000000000000000000" pitchFamily="2" charset="2"/>
              </a:rPr>
              <a:t> products</a:t>
            </a:r>
            <a:endParaRPr lang="en-US" sz="2000" b="1" dirty="0" smtClean="0"/>
          </a:p>
          <a:p>
            <a:r>
              <a:rPr lang="en-US" sz="2000" b="1" dirty="0" smtClean="0"/>
              <a:t>Only an </a:t>
            </a:r>
            <a:r>
              <a:rPr lang="en-US" sz="2000" b="1" u="sng" dirty="0" smtClean="0"/>
              <a:t>examination of the substances before and after </a:t>
            </a:r>
            <a:r>
              <a:rPr lang="en-US" sz="2000" b="1" dirty="0" smtClean="0"/>
              <a:t>a change can verify whether the change is physical or chemical.</a:t>
            </a:r>
          </a:p>
        </p:txBody>
      </p:sp>
    </p:spTree>
    <p:extLst>
      <p:ext uri="{BB962C8B-B14F-4D97-AF65-F5344CB8AC3E}">
        <p14:creationId xmlns:p14="http://schemas.microsoft.com/office/powerpoint/2010/main" val="249153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of State</a:t>
            </a:r>
            <a:endParaRPr lang="en-US" dirty="0"/>
          </a:p>
        </p:txBody>
      </p:sp>
      <p:pic>
        <p:nvPicPr>
          <p:cNvPr id="5122" name="Picture 2" descr="http://easyscienceforkids.com/wp-content/uploads/2013/05/matter_changes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51"/>
          <a:stretch/>
        </p:blipFill>
        <p:spPr bwMode="auto">
          <a:xfrm>
            <a:off x="5271900" y="470569"/>
            <a:ext cx="6920100" cy="5790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770964" y="2779900"/>
            <a:ext cx="3705665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b="1" u="sng" dirty="0">
                <a:ea typeface="ＭＳ Ｐゴシック" panose="020B0600070205080204" pitchFamily="34" charset="-128"/>
              </a:rPr>
              <a:t>Melting point </a:t>
            </a:r>
            <a:r>
              <a:rPr lang="en-US" altLang="en-US" sz="2000" b="1" u="sng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000" b="1" dirty="0" smtClean="0">
                <a:ea typeface="ＭＳ Ｐゴシック" panose="020B0600070205080204" pitchFamily="34" charset="-128"/>
              </a:rPr>
              <a:t>(</a:t>
            </a:r>
            <a:r>
              <a:rPr lang="en-US" altLang="en-US" sz="2000" b="1" dirty="0" err="1" smtClean="0">
                <a:ea typeface="ＭＳ Ｐゴシック" panose="020B0600070205080204" pitchFamily="34" charset="-128"/>
              </a:rPr>
              <a:t>m.p</a:t>
            </a:r>
            <a:r>
              <a:rPr lang="en-US" altLang="en-US" sz="2000" b="1" dirty="0" smtClean="0">
                <a:ea typeface="ＭＳ Ｐゴシック" panose="020B0600070205080204" pitchFamily="34" charset="-128"/>
              </a:rPr>
              <a:t>.) or 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freezing point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temperature at which a substance changes from solid to liquid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b="1" u="sng" dirty="0">
                <a:ea typeface="ＭＳ Ｐゴシック" panose="020B0600070205080204" pitchFamily="34" charset="-128"/>
              </a:rPr>
              <a:t>Boiling point </a:t>
            </a:r>
            <a:r>
              <a:rPr lang="en-US" altLang="en-US" sz="2000" b="1" dirty="0" smtClean="0">
                <a:ea typeface="ＭＳ Ｐゴシック" panose="020B0600070205080204" pitchFamily="34" charset="-128"/>
              </a:rPr>
              <a:t>(</a:t>
            </a:r>
            <a:r>
              <a:rPr lang="en-US" altLang="en-US" sz="2000" b="1" dirty="0" err="1" smtClean="0">
                <a:ea typeface="ＭＳ Ｐゴシック" panose="020B0600070205080204" pitchFamily="34" charset="-128"/>
              </a:rPr>
              <a:t>b.p</a:t>
            </a:r>
            <a:r>
              <a:rPr lang="en-US" altLang="en-US" sz="2000" b="1" dirty="0" smtClean="0">
                <a:ea typeface="ＭＳ Ｐゴシック" panose="020B0600070205080204" pitchFamily="34" charset="-128"/>
              </a:rPr>
              <a:t>) or </a:t>
            </a:r>
            <a:r>
              <a:rPr lang="en-US" altLang="en-US" sz="2000" b="1" dirty="0">
                <a:ea typeface="ＭＳ Ｐゴシック" panose="020B0600070205080204" pitchFamily="34" charset="-128"/>
              </a:rPr>
              <a:t>condensation point</a:t>
            </a:r>
          </a:p>
          <a:p>
            <a:pPr marL="800100" lvl="1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000" b="1" dirty="0">
                <a:ea typeface="ＭＳ Ｐゴシック" panose="020B0600070205080204" pitchFamily="34" charset="-128"/>
              </a:rPr>
              <a:t>temperature at which a substance changes from liquid to gas</a:t>
            </a:r>
          </a:p>
        </p:txBody>
      </p:sp>
    </p:spTree>
    <p:extLst>
      <p:ext uri="{BB962C8B-B14F-4D97-AF65-F5344CB8AC3E}">
        <p14:creationId xmlns:p14="http://schemas.microsoft.com/office/powerpoint/2010/main" val="262353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of a possible chemical reaction/change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39645"/>
            <a:ext cx="10683240" cy="3337317"/>
          </a:xfrm>
        </p:spPr>
        <p:txBody>
          <a:bodyPr>
            <a:normAutofit lnSpcReduction="10000"/>
          </a:bodyPr>
          <a:lstStyle/>
          <a:p>
            <a:r>
              <a:rPr lang="en-US" b="1" u="sng" dirty="0" smtClean="0"/>
              <a:t>Color</a:t>
            </a:r>
            <a:r>
              <a:rPr lang="en-US" b="1" dirty="0" smtClean="0"/>
              <a:t> change  (ex: rust formation)</a:t>
            </a:r>
          </a:p>
          <a:p>
            <a:r>
              <a:rPr lang="en-US" b="1" dirty="0" smtClean="0"/>
              <a:t>Formation of a </a:t>
            </a:r>
            <a:r>
              <a:rPr lang="en-US" b="1" u="sng" dirty="0" smtClean="0"/>
              <a:t>solid</a:t>
            </a:r>
            <a:r>
              <a:rPr lang="en-US" b="1" dirty="0" smtClean="0"/>
              <a:t> (ex: hard water deposits) </a:t>
            </a:r>
          </a:p>
          <a:p>
            <a:r>
              <a:rPr lang="en-US" b="1" dirty="0" smtClean="0"/>
              <a:t>Formation of a </a:t>
            </a:r>
            <a:r>
              <a:rPr lang="en-US" b="1" u="sng" dirty="0" smtClean="0"/>
              <a:t>gas</a:t>
            </a:r>
            <a:r>
              <a:rPr lang="en-US" b="1" dirty="0" smtClean="0"/>
              <a:t> (ex: </a:t>
            </a:r>
            <a:r>
              <a:rPr lang="en-US" b="1" dirty="0" err="1" smtClean="0"/>
              <a:t>Alka</a:t>
            </a:r>
            <a:r>
              <a:rPr lang="en-US" b="1" dirty="0" smtClean="0"/>
              <a:t> Seltzer)</a:t>
            </a:r>
          </a:p>
          <a:p>
            <a:r>
              <a:rPr lang="en-US" b="1" dirty="0" smtClean="0"/>
              <a:t>Emission of </a:t>
            </a:r>
            <a:r>
              <a:rPr lang="en-US" b="1" u="sng" dirty="0" smtClean="0"/>
              <a:t>light </a:t>
            </a:r>
            <a:r>
              <a:rPr lang="en-US" b="1" dirty="0" smtClean="0"/>
              <a:t>(ex: fireworks)</a:t>
            </a:r>
          </a:p>
          <a:p>
            <a:r>
              <a:rPr lang="en-US" b="1" dirty="0" smtClean="0"/>
              <a:t>Spontaneous exchange of </a:t>
            </a:r>
            <a:r>
              <a:rPr lang="en-US" b="1" u="sng" dirty="0" smtClean="0"/>
              <a:t>heat</a:t>
            </a:r>
            <a:r>
              <a:rPr lang="en-US" b="1" dirty="0" smtClean="0"/>
              <a:t> (heats up or cools down) (ex: hot/cold packs)</a:t>
            </a:r>
            <a:endParaRPr lang="en-US" b="1" dirty="0"/>
          </a:p>
          <a:p>
            <a:r>
              <a:rPr lang="en-US" b="1" dirty="0" smtClean="0"/>
              <a:t>These </a:t>
            </a:r>
            <a:r>
              <a:rPr lang="en-US" b="1" u="sng" dirty="0" smtClean="0"/>
              <a:t>five observations </a:t>
            </a:r>
            <a:r>
              <a:rPr lang="en-US" b="1" i="1" u="sng" dirty="0" smtClean="0"/>
              <a:t>usually</a:t>
            </a:r>
            <a:r>
              <a:rPr lang="en-US" b="1" u="sng" dirty="0" smtClean="0"/>
              <a:t> indicate a chemical change</a:t>
            </a:r>
          </a:p>
          <a:p>
            <a:r>
              <a:rPr lang="en-US" b="1" dirty="0" smtClean="0"/>
              <a:t>Note: Phase changes may also involve the formation of a solid or a gas, </a:t>
            </a:r>
          </a:p>
          <a:p>
            <a:pPr lvl="1"/>
            <a:r>
              <a:rPr lang="en-US" sz="1800" b="1" dirty="0" smtClean="0"/>
              <a:t>Physical state changes due to heat addition/subtraction</a:t>
            </a:r>
          </a:p>
          <a:p>
            <a:pPr lvl="1"/>
            <a:r>
              <a:rPr lang="en-US" sz="1800" b="1" dirty="0" smtClean="0"/>
              <a:t>Chemical state changes due to mixing different substances</a:t>
            </a:r>
            <a:endParaRPr lang="en-US" sz="1800" b="1" dirty="0"/>
          </a:p>
        </p:txBody>
      </p:sp>
      <p:pic>
        <p:nvPicPr>
          <p:cNvPr id="6146" name="Picture 2" descr="http://bgfons.com/upload/rust_texture396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310" y="2363701"/>
            <a:ext cx="1236954" cy="82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better-lawn-care.com/images/soft_water_irrig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658" y="2298319"/>
            <a:ext cx="13716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www.pamastalkshow.com/wp-content/uploads/2010/07/alka-seltzer-water-glass-fizz-590kb0621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2310" y="3353518"/>
            <a:ext cx="1448143" cy="964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encrypted-tbn1.gstatic.com/images?q=tbn:ANd9GcTjArFi3xsXUSjGcqGA8uaiAytYZdkOVp2MW7tjRbe3Q7LeMboz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799" y="3385250"/>
            <a:ext cx="1312398" cy="1312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theopsdeck.com/img.prod.PMI/PROD%20-%20PMI%2011406%20Heat%20Pack.FRONT.singl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1095" y="4970450"/>
            <a:ext cx="1490345" cy="933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50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Mechanical Means of Separation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0081" y="2675278"/>
            <a:ext cx="5722084" cy="3298190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u="sng" dirty="0"/>
              <a:t>Decantation</a:t>
            </a:r>
            <a:r>
              <a:rPr lang="en-US" sz="2000" b="1" dirty="0"/>
              <a:t> (separates a </a:t>
            </a:r>
            <a:r>
              <a:rPr lang="en-US" sz="2000" b="1" u="sng" dirty="0"/>
              <a:t>solid from a liquid </a:t>
            </a:r>
            <a:r>
              <a:rPr lang="en-US" sz="2000" b="1" dirty="0"/>
              <a:t>or two liquids based on </a:t>
            </a:r>
            <a:r>
              <a:rPr lang="en-US" sz="2000" b="1" u="sng" dirty="0"/>
              <a:t>density</a:t>
            </a:r>
            <a:r>
              <a:rPr lang="en-US" sz="2000" b="1" dirty="0"/>
              <a:t>)</a:t>
            </a:r>
          </a:p>
          <a:p>
            <a:r>
              <a:rPr lang="en-US" sz="2000" b="1" u="sng" dirty="0" smtClean="0"/>
              <a:t>Filtration</a:t>
            </a:r>
            <a:r>
              <a:rPr lang="en-US" sz="2000" b="1" dirty="0" smtClean="0"/>
              <a:t> (separates a </a:t>
            </a:r>
            <a:r>
              <a:rPr lang="en-US" sz="2000" b="1" u="sng" dirty="0" smtClean="0"/>
              <a:t>solid from a liquid </a:t>
            </a:r>
            <a:r>
              <a:rPr lang="en-US" sz="2000" b="1" dirty="0" smtClean="0"/>
              <a:t>based on </a:t>
            </a:r>
            <a:r>
              <a:rPr lang="en-US" sz="2000" b="1" u="sng" dirty="0" smtClean="0"/>
              <a:t>particle size</a:t>
            </a:r>
            <a:r>
              <a:rPr lang="en-US" sz="2000" b="1" dirty="0" smtClean="0"/>
              <a:t>)</a:t>
            </a:r>
          </a:p>
          <a:p>
            <a:r>
              <a:rPr lang="en-US" sz="2000" b="1" u="sng" dirty="0" smtClean="0"/>
              <a:t>Centrifugation</a:t>
            </a:r>
            <a:r>
              <a:rPr lang="en-US" sz="2000" b="1" dirty="0" smtClean="0"/>
              <a:t> (separates a </a:t>
            </a:r>
            <a:r>
              <a:rPr lang="en-US" sz="2000" b="1" u="sng" dirty="0" smtClean="0"/>
              <a:t>solid from a liquid</a:t>
            </a:r>
            <a:r>
              <a:rPr lang="en-US" sz="2000" b="1" dirty="0" smtClean="0"/>
              <a:t> or </a:t>
            </a:r>
            <a:r>
              <a:rPr lang="en-US" sz="2000" b="1" u="sng" dirty="0" smtClean="0"/>
              <a:t>two liquids</a:t>
            </a:r>
            <a:r>
              <a:rPr lang="en-US" sz="2000" b="1" dirty="0" smtClean="0"/>
              <a:t> based on </a:t>
            </a:r>
            <a:r>
              <a:rPr lang="en-US" sz="2000" b="1" u="sng" dirty="0" smtClean="0"/>
              <a:t>density</a:t>
            </a:r>
            <a:r>
              <a:rPr lang="en-US" sz="2000" b="1" dirty="0" smtClean="0"/>
              <a:t>)</a:t>
            </a:r>
          </a:p>
          <a:p>
            <a:r>
              <a:rPr lang="en-US" sz="2000" b="1" u="sng" dirty="0" smtClean="0"/>
              <a:t>Distillation</a:t>
            </a:r>
            <a:r>
              <a:rPr lang="en-US" sz="2000" b="1" dirty="0" smtClean="0"/>
              <a:t> (separates </a:t>
            </a:r>
            <a:r>
              <a:rPr lang="en-US" sz="2000" b="1" u="sng" dirty="0" smtClean="0"/>
              <a:t>two liquids</a:t>
            </a:r>
            <a:r>
              <a:rPr lang="en-US" sz="2000" b="1" dirty="0" smtClean="0"/>
              <a:t> based on </a:t>
            </a:r>
            <a:r>
              <a:rPr lang="en-US" sz="2000" b="1" u="sng" dirty="0" smtClean="0"/>
              <a:t>boiling point</a:t>
            </a:r>
            <a:r>
              <a:rPr lang="en-US" sz="2000" b="1" dirty="0" smtClean="0"/>
              <a:t>)</a:t>
            </a:r>
          </a:p>
          <a:p>
            <a:r>
              <a:rPr lang="en-US" sz="2000" b="1" u="sng" dirty="0"/>
              <a:t>Chromatography</a:t>
            </a:r>
            <a:r>
              <a:rPr lang="en-US" sz="2000" b="1" dirty="0"/>
              <a:t> (separates </a:t>
            </a:r>
            <a:r>
              <a:rPr lang="en-US" sz="2000" b="1" u="sng" dirty="0"/>
              <a:t>any two substances</a:t>
            </a:r>
            <a:r>
              <a:rPr lang="en-US" sz="2000" b="1" dirty="0"/>
              <a:t> based on </a:t>
            </a:r>
            <a:r>
              <a:rPr lang="en-US" sz="2000" b="1" u="sng" dirty="0"/>
              <a:t>affinity for a support </a:t>
            </a:r>
            <a:r>
              <a:rPr lang="en-US" sz="2000" b="1" u="sng" dirty="0" smtClean="0"/>
              <a:t>substance</a:t>
            </a:r>
            <a:r>
              <a:rPr lang="en-US" sz="2000" b="1" dirty="0" smtClean="0"/>
              <a:t>)</a:t>
            </a:r>
            <a:endParaRPr lang="en-US" sz="2000" b="1" dirty="0"/>
          </a:p>
          <a:p>
            <a:endParaRPr lang="en-US" dirty="0"/>
          </a:p>
        </p:txBody>
      </p:sp>
      <p:pic>
        <p:nvPicPr>
          <p:cNvPr id="9218" name="Picture 2" descr="http://www.gcsescience.com/Filtra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332" y="2322783"/>
            <a:ext cx="1784281" cy="1927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science.taskermilward.org.uk/mod1/Year%208/Mod10/Mod10.old/Mod10_img/decant1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165" y="2365046"/>
            <a:ext cx="1378983" cy="138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3.imimg.com/data3/WM/QR/MY-1034428/centrifuge-500x50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8205" y="2243481"/>
            <a:ext cx="1858969" cy="139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://www.ssc.education.ed.ac.uk/bsl/pictures/disti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365" y="4252296"/>
            <a:ext cx="2677848" cy="236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www.chemguide.co.uk/analysis/chromatography/column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660" y="4430644"/>
            <a:ext cx="2057085" cy="215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999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Separation Lab Prelab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On </a:t>
            </a:r>
            <a:r>
              <a:rPr lang="en-US" sz="2000" b="1" dirty="0" smtClean="0"/>
              <a:t>Tuesday </a:t>
            </a:r>
            <a:r>
              <a:rPr lang="en-US" sz="2000" b="1" dirty="0" smtClean="0"/>
              <a:t>and </a:t>
            </a:r>
            <a:r>
              <a:rPr lang="en-US" sz="2000" b="1" dirty="0" smtClean="0"/>
              <a:t>Thursday next week </a:t>
            </a:r>
            <a:r>
              <a:rPr lang="en-US" sz="2000" b="1" dirty="0" smtClean="0"/>
              <a:t>we will do our second real lab with a modified lab </a:t>
            </a:r>
            <a:r>
              <a:rPr lang="en-US" sz="2000" b="1" dirty="0" smtClean="0"/>
              <a:t>report rather than a full report.</a:t>
            </a:r>
            <a:endParaRPr lang="en-US" sz="2000" b="1" dirty="0" smtClean="0"/>
          </a:p>
          <a:p>
            <a:r>
              <a:rPr lang="en-US" sz="2000" b="1" dirty="0" smtClean="0"/>
              <a:t>It is a separation mystery for you to solve. For the Prelab:</a:t>
            </a:r>
          </a:p>
          <a:p>
            <a:r>
              <a:rPr lang="en-US" sz="2000" b="1" dirty="0" smtClean="0"/>
              <a:t>Prepare 1) A flowchart for your separation strategy</a:t>
            </a:r>
          </a:p>
          <a:p>
            <a:r>
              <a:rPr lang="en-US" sz="2000" b="1" dirty="0" smtClean="0"/>
              <a:t>2) A procedure to accomplish this separation strategy (what will you do first, second….)</a:t>
            </a:r>
          </a:p>
          <a:p>
            <a:r>
              <a:rPr lang="en-US" sz="2000" b="1" dirty="0" smtClean="0"/>
              <a:t>3) A data table to collect all necessary data for the needed calculations.  (Or at least an area to collect data as you work.)</a:t>
            </a:r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2309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Slip - 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9724856" cy="3416300"/>
          </a:xfrm>
        </p:spPr>
        <p:txBody>
          <a:bodyPr>
            <a:normAutofit/>
          </a:bodyPr>
          <a:lstStyle/>
          <a:p>
            <a:r>
              <a:rPr lang="en-US" b="1" dirty="0" smtClean="0"/>
              <a:t>Exit Slip: List three physical properties of an apple and one chemical property.</a:t>
            </a:r>
          </a:p>
          <a:p>
            <a:endParaRPr lang="en-US" b="1" dirty="0"/>
          </a:p>
          <a:p>
            <a:endParaRPr lang="en-US" b="1" dirty="0" smtClean="0"/>
          </a:p>
          <a:p>
            <a:r>
              <a:rPr lang="en-US" b="1" dirty="0"/>
              <a:t>What’s Due?  (Pending assignments to complete.)</a:t>
            </a:r>
          </a:p>
          <a:p>
            <a:pPr lvl="1"/>
            <a:r>
              <a:rPr lang="en-US" sz="1800" b="1" dirty="0" smtClean="0"/>
              <a:t>Physical </a:t>
            </a:r>
            <a:r>
              <a:rPr lang="en-US" sz="1800" b="1" dirty="0"/>
              <a:t>and chemical properties and changes </a:t>
            </a:r>
            <a:r>
              <a:rPr lang="en-US" sz="1800" b="1" dirty="0" smtClean="0"/>
              <a:t>worksheet </a:t>
            </a:r>
            <a:endParaRPr lang="en-US" sz="1800" b="1" dirty="0" smtClean="0"/>
          </a:p>
          <a:p>
            <a:r>
              <a:rPr lang="en-US" b="1" dirty="0" smtClean="0"/>
              <a:t>What’s </a:t>
            </a:r>
            <a:r>
              <a:rPr lang="en-US" b="1" dirty="0"/>
              <a:t>Next?  (How to prepare for the next day)</a:t>
            </a:r>
          </a:p>
          <a:p>
            <a:pPr lvl="1"/>
            <a:r>
              <a:rPr lang="en-US" b="1" dirty="0" smtClean="0"/>
              <a:t>Separation Lab on Monday. (Do you best not to miss this day.)</a:t>
            </a:r>
            <a:endParaRPr lang="en-US" b="1" dirty="0"/>
          </a:p>
          <a:p>
            <a:pPr lvl="1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660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and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5520166" cy="3416301"/>
          </a:xfrm>
        </p:spPr>
        <p:txBody>
          <a:bodyPr>
            <a:normAutofit fontScale="92500" lnSpcReduction="10000"/>
          </a:bodyPr>
          <a:lstStyle/>
          <a:p>
            <a:r>
              <a:rPr lang="en-US" sz="2100" b="1" dirty="0" smtClean="0"/>
              <a:t>Objectives</a:t>
            </a:r>
          </a:p>
          <a:p>
            <a:pPr lvl="1"/>
            <a:r>
              <a:rPr lang="en-US" sz="2100" b="1" dirty="0" smtClean="0"/>
              <a:t>To identify physical and chemical properties</a:t>
            </a:r>
          </a:p>
          <a:p>
            <a:pPr lvl="1"/>
            <a:r>
              <a:rPr lang="en-US" sz="2100" b="1" dirty="0" smtClean="0"/>
              <a:t>To identify physical and chemical changes</a:t>
            </a:r>
          </a:p>
          <a:p>
            <a:pPr lvl="1"/>
            <a:r>
              <a:rPr lang="en-US" sz="2100" b="1" dirty="0" smtClean="0"/>
              <a:t>To learn about ways to separate mixtures</a:t>
            </a:r>
          </a:p>
          <a:p>
            <a:endParaRPr lang="en-US" b="1" dirty="0" smtClean="0"/>
          </a:p>
          <a:p>
            <a:r>
              <a:rPr lang="en-US" sz="2100" b="1" dirty="0" smtClean="0"/>
              <a:t>Assignment</a:t>
            </a:r>
            <a:r>
              <a:rPr lang="en-US" sz="2100" b="1" dirty="0" smtClean="0"/>
              <a:t>: </a:t>
            </a:r>
            <a:r>
              <a:rPr lang="en-US" sz="2100" b="1" dirty="0" smtClean="0"/>
              <a:t>Physical </a:t>
            </a:r>
            <a:r>
              <a:rPr lang="en-US" sz="2100" b="1" dirty="0" smtClean="0"/>
              <a:t>and chemical properties and changes </a:t>
            </a:r>
            <a:r>
              <a:rPr lang="en-US" sz="2100" b="1" dirty="0" smtClean="0"/>
              <a:t>worksheet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100" b="1" dirty="0"/>
              <a:t>Agenda</a:t>
            </a:r>
            <a:r>
              <a:rPr lang="en-US" sz="2100" b="1" dirty="0" smtClean="0"/>
              <a:t>:</a:t>
            </a:r>
          </a:p>
          <a:p>
            <a:pPr lvl="1"/>
            <a:r>
              <a:rPr lang="en-US" sz="2100" b="1" dirty="0" smtClean="0"/>
              <a:t>Element </a:t>
            </a:r>
            <a:r>
              <a:rPr lang="en-US" sz="2100" b="1" dirty="0" smtClean="0"/>
              <a:t>quiz</a:t>
            </a:r>
          </a:p>
          <a:p>
            <a:pPr lvl="1"/>
            <a:r>
              <a:rPr lang="en-US" sz="2100" b="1" dirty="0" smtClean="0"/>
              <a:t>Complete Matter Classification</a:t>
            </a:r>
            <a:endParaRPr lang="en-US" sz="2100" b="1" dirty="0" smtClean="0"/>
          </a:p>
          <a:p>
            <a:pPr lvl="1"/>
            <a:r>
              <a:rPr lang="en-US" sz="2100" b="1" dirty="0" smtClean="0"/>
              <a:t>Physical </a:t>
            </a:r>
            <a:r>
              <a:rPr lang="en-US" sz="2100" b="1" dirty="0"/>
              <a:t>properties</a:t>
            </a:r>
          </a:p>
          <a:p>
            <a:pPr lvl="1"/>
            <a:r>
              <a:rPr lang="en-US" sz="2100" b="1" dirty="0"/>
              <a:t>Chemical properties</a:t>
            </a:r>
          </a:p>
          <a:p>
            <a:pPr lvl="1"/>
            <a:r>
              <a:rPr lang="en-US" sz="2100" b="1" dirty="0"/>
              <a:t>Physical changes</a:t>
            </a:r>
          </a:p>
          <a:p>
            <a:pPr lvl="1"/>
            <a:r>
              <a:rPr lang="en-US" sz="2100" b="1" dirty="0"/>
              <a:t>Chemical changes</a:t>
            </a:r>
          </a:p>
          <a:p>
            <a:pPr lvl="1"/>
            <a:r>
              <a:rPr lang="en-US" sz="2100" b="1" dirty="0" smtClean="0"/>
              <a:t>Separation methods</a:t>
            </a:r>
            <a:endParaRPr lang="en-US" sz="21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3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 of Matter</a:t>
            </a:r>
            <a:endParaRPr lang="en-US" dirty="0"/>
          </a:p>
        </p:txBody>
      </p:sp>
      <p:pic>
        <p:nvPicPr>
          <p:cNvPr id="4" name="Content Placeholder 3" descr="03_08_Figu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1852243"/>
            <a:ext cx="5181600" cy="429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Besides identifying the state of matter (solid, liquid, gas) we can also classify matter according to its composition</a:t>
            </a:r>
          </a:p>
          <a:p>
            <a:r>
              <a:rPr lang="en-US" sz="2000" b="1" dirty="0" smtClean="0"/>
              <a:t>Distinctions to make</a:t>
            </a:r>
          </a:p>
          <a:p>
            <a:pPr lvl="1"/>
            <a:r>
              <a:rPr lang="en-US" sz="1800" b="1" dirty="0" smtClean="0"/>
              <a:t>Mixtures – Pure substances</a:t>
            </a:r>
          </a:p>
          <a:p>
            <a:pPr lvl="1"/>
            <a:r>
              <a:rPr lang="en-US" sz="1800" b="1" dirty="0" smtClean="0"/>
              <a:t>Homogeneous – Heterogeneous</a:t>
            </a:r>
          </a:p>
          <a:p>
            <a:pPr lvl="1"/>
            <a:r>
              <a:rPr lang="en-US" sz="1800" b="1" dirty="0" smtClean="0"/>
              <a:t>Elements – Compounds </a:t>
            </a:r>
            <a:endParaRPr lang="en-US" sz="1800" b="1" dirty="0"/>
          </a:p>
        </p:txBody>
      </p:sp>
    </p:spTree>
    <p:extLst>
      <p:ext uri="{BB962C8B-B14F-4D97-AF65-F5344CB8AC3E}">
        <p14:creationId xmlns:p14="http://schemas.microsoft.com/office/powerpoint/2010/main" val="37685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Types of Pure Substances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000" b="1" u="sng" dirty="0" smtClean="0"/>
              <a:t>Mixtures separated by physical means</a:t>
            </a:r>
            <a:r>
              <a:rPr lang="en-US" sz="2000" b="1" dirty="0" smtClean="0"/>
              <a:t> into </a:t>
            </a:r>
            <a:r>
              <a:rPr lang="en-US" sz="2000" b="1" u="sng" dirty="0" smtClean="0"/>
              <a:t>components</a:t>
            </a:r>
            <a:r>
              <a:rPr lang="en-US" sz="2000" b="1" dirty="0" smtClean="0"/>
              <a:t> are </a:t>
            </a:r>
            <a:r>
              <a:rPr lang="en-US" sz="2000" b="1" u="sng" dirty="0" smtClean="0"/>
              <a:t>pure substances.</a:t>
            </a:r>
          </a:p>
          <a:p>
            <a:r>
              <a:rPr lang="en-US" sz="2000" b="1" u="sng" dirty="0" smtClean="0"/>
              <a:t>Decompose pure substances using chemical methods</a:t>
            </a:r>
            <a:r>
              <a:rPr lang="en-US" sz="2000" b="1" dirty="0" smtClean="0"/>
              <a:t>: </a:t>
            </a:r>
            <a:r>
              <a:rPr lang="en-US" sz="2000" b="1" dirty="0"/>
              <a:t>reactivity with other substances, reaction to heat, light or </a:t>
            </a:r>
            <a:r>
              <a:rPr lang="en-US" sz="2000" b="1" dirty="0" smtClean="0"/>
              <a:t>electricity</a:t>
            </a:r>
            <a:endParaRPr lang="en-US" sz="2000" b="1" dirty="0"/>
          </a:p>
          <a:p>
            <a:pPr>
              <a:lnSpc>
                <a:spcPct val="90000"/>
              </a:lnSpc>
            </a:pPr>
            <a:r>
              <a:rPr lang="en-US" sz="2000" b="1" u="sng" dirty="0" smtClean="0"/>
              <a:t>Element</a:t>
            </a:r>
            <a:r>
              <a:rPr lang="en-US" sz="2000" b="1" dirty="0" smtClean="0"/>
              <a:t> </a:t>
            </a:r>
            <a:r>
              <a:rPr lang="en-US" sz="2000" b="1" dirty="0"/>
              <a:t>= </a:t>
            </a:r>
            <a:r>
              <a:rPr lang="en-US" sz="2000" b="1" u="sng" dirty="0" smtClean="0"/>
              <a:t>Pure substance </a:t>
            </a:r>
            <a:r>
              <a:rPr lang="en-US" sz="2000" b="1" u="sng" dirty="0"/>
              <a:t>that </a:t>
            </a:r>
            <a:r>
              <a:rPr lang="en-US" sz="2000" b="1" i="1" u="sng" dirty="0"/>
              <a:t>cannot</a:t>
            </a:r>
            <a:r>
              <a:rPr lang="en-US" sz="2000" b="1" u="sng" dirty="0"/>
              <a:t> be broken down into simpler pure substances by any chemical </a:t>
            </a:r>
            <a:r>
              <a:rPr lang="en-US" sz="2000" b="1" u="sng" dirty="0" smtClean="0"/>
              <a:t>means</a:t>
            </a:r>
          </a:p>
          <a:p>
            <a:pPr>
              <a:lnSpc>
                <a:spcPct val="90000"/>
              </a:lnSpc>
            </a:pPr>
            <a:r>
              <a:rPr lang="en-US" sz="2000" b="1" u="sng" dirty="0" smtClean="0"/>
              <a:t>Compound </a:t>
            </a:r>
            <a:r>
              <a:rPr lang="en-US" sz="2000" b="1" u="sng" dirty="0"/>
              <a:t>= </a:t>
            </a:r>
            <a:r>
              <a:rPr lang="en-US" sz="2000" b="1" u="sng" dirty="0" smtClean="0"/>
              <a:t>Pure substance </a:t>
            </a:r>
            <a:r>
              <a:rPr lang="en-US" sz="2000" b="1" u="sng" dirty="0"/>
              <a:t>that </a:t>
            </a:r>
            <a:r>
              <a:rPr lang="en-US" sz="2000" b="1" i="1" u="sng" dirty="0"/>
              <a:t>can</a:t>
            </a:r>
            <a:r>
              <a:rPr lang="en-US" sz="2000" b="1" u="sng" dirty="0"/>
              <a:t> be broken down into simpler pure substances </a:t>
            </a:r>
            <a:r>
              <a:rPr lang="en-US" sz="2000" b="1" dirty="0"/>
              <a:t>(other compounds or elements) by chemical means</a:t>
            </a:r>
            <a:r>
              <a:rPr lang="en-US" sz="20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4167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u="sng" dirty="0" smtClean="0"/>
              <a:t>118 known, 91 naturally occurring, 27 synthetic elements</a:t>
            </a:r>
          </a:p>
          <a:p>
            <a:r>
              <a:rPr lang="en-US" sz="2000" b="1" dirty="0" smtClean="0"/>
              <a:t>Each element given a </a:t>
            </a:r>
            <a:r>
              <a:rPr lang="en-US" sz="2000" b="1" u="sng" dirty="0" smtClean="0"/>
              <a:t>one or two letter symbol </a:t>
            </a:r>
            <a:r>
              <a:rPr lang="en-US" sz="2000" b="1" dirty="0" smtClean="0"/>
              <a:t>based on their name in English or Latin (first is capitalized)</a:t>
            </a:r>
          </a:p>
          <a:p>
            <a:r>
              <a:rPr lang="en-US" sz="2000" b="1" dirty="0" smtClean="0"/>
              <a:t>Organized on the </a:t>
            </a:r>
            <a:r>
              <a:rPr lang="en-US" sz="2000" b="1" u="sng" dirty="0" smtClean="0"/>
              <a:t>periodic table</a:t>
            </a:r>
          </a:p>
          <a:p>
            <a:r>
              <a:rPr lang="en-US" sz="2000" b="1" u="sng" dirty="0" smtClean="0"/>
              <a:t>Memorize the symbols for elements with Z ≤ 36 and a few others that are common: </a:t>
            </a:r>
            <a:r>
              <a:rPr lang="en-US" sz="2000" b="1" u="sng" dirty="0" err="1" smtClean="0"/>
              <a:t>Zr</a:t>
            </a:r>
            <a:r>
              <a:rPr lang="en-US" sz="2000" b="1" u="sng" dirty="0" smtClean="0"/>
              <a:t>, Ag, Sn, Sb, I, </a:t>
            </a:r>
            <a:r>
              <a:rPr lang="en-US" sz="2000" b="1" u="sng" dirty="0" err="1" smtClean="0"/>
              <a:t>Xe</a:t>
            </a:r>
            <a:r>
              <a:rPr lang="en-US" sz="2000" b="1" u="sng" dirty="0" smtClean="0"/>
              <a:t>, Ba, W, Pt, Au, Hg, </a:t>
            </a:r>
            <a:r>
              <a:rPr lang="en-US" sz="2000" b="1" u="sng" dirty="0" err="1" smtClean="0"/>
              <a:t>Pb</a:t>
            </a:r>
            <a:r>
              <a:rPr lang="en-US" sz="2000" b="1" u="sng" dirty="0" smtClean="0"/>
              <a:t>, Rn, U, Pu </a:t>
            </a:r>
          </a:p>
          <a:p>
            <a:r>
              <a:rPr lang="en-US" sz="2000" b="1" dirty="0" smtClean="0"/>
              <a:t>Remember, the symbol applies to both a single atom and a macroscopic sample of the element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14442" y="1172570"/>
            <a:ext cx="5703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Practice quiz for all 51 Memory elements on 9/24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10 </a:t>
            </a:r>
            <a:r>
              <a:rPr lang="en-US" dirty="0" err="1" smtClean="0">
                <a:solidFill>
                  <a:schemeClr val="bg1"/>
                </a:solidFill>
              </a:rPr>
              <a:t>pt</a:t>
            </a:r>
            <a:r>
              <a:rPr lang="en-US" dirty="0" smtClean="0">
                <a:solidFill>
                  <a:schemeClr val="bg1"/>
                </a:solidFill>
              </a:rPr>
              <a:t> quiz for 30 random elements on 9/26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52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u="sng" dirty="0"/>
              <a:t>Compounds </a:t>
            </a:r>
            <a:r>
              <a:rPr lang="en-US" sz="2000" b="1" dirty="0"/>
              <a:t>are either </a:t>
            </a:r>
            <a:r>
              <a:rPr lang="en-US" sz="2000" b="1" u="sng" dirty="0"/>
              <a:t>crystalline or amorphous </a:t>
            </a:r>
            <a:r>
              <a:rPr lang="en-US" sz="2000" b="1" dirty="0"/>
              <a:t>(salt/molecule, inorganic/organic)</a:t>
            </a:r>
          </a:p>
          <a:p>
            <a:r>
              <a:rPr lang="en-US" sz="2000" b="1" u="sng" dirty="0" smtClean="0"/>
              <a:t>Law of constant composition </a:t>
            </a:r>
            <a:r>
              <a:rPr lang="en-US" sz="2000" b="1" dirty="0" smtClean="0"/>
              <a:t>/ definite proportions</a:t>
            </a:r>
          </a:p>
          <a:p>
            <a:pPr lvl="1"/>
            <a:r>
              <a:rPr lang="en-US" sz="1800" b="1" u="sng" dirty="0" smtClean="0"/>
              <a:t>All samples of a given compound contain exactly the same proportion of elements by mass.</a:t>
            </a:r>
          </a:p>
          <a:p>
            <a:r>
              <a:rPr lang="en-US" sz="2000" b="1" dirty="0" smtClean="0"/>
              <a:t>Organic Compounds far outnumber Inorganic Compounds even though they only involve a relatively few kinds of elements</a:t>
            </a:r>
          </a:p>
          <a:p>
            <a:pPr lvl="1"/>
            <a:r>
              <a:rPr lang="en-US" sz="1800" b="1" dirty="0" smtClean="0"/>
              <a:t>Organic compounds typically contain C, H, O, and/or N </a:t>
            </a:r>
          </a:p>
          <a:p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312463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Matter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2702" y="2511425"/>
            <a:ext cx="10515600" cy="3679605"/>
          </a:xfrm>
        </p:spPr>
        <p:txBody>
          <a:bodyPr/>
          <a:lstStyle/>
          <a:p>
            <a:r>
              <a:rPr lang="en-US" sz="2200" b="1" dirty="0" smtClean="0"/>
              <a:t>Properties distinguish one pure substance from another</a:t>
            </a:r>
          </a:p>
          <a:p>
            <a:r>
              <a:rPr lang="en-US" sz="2200" b="1" u="sng" dirty="0" smtClean="0"/>
              <a:t>Physical </a:t>
            </a:r>
            <a:r>
              <a:rPr lang="en-US" sz="2200" b="1" u="sng" dirty="0"/>
              <a:t>Properties </a:t>
            </a:r>
            <a:r>
              <a:rPr lang="en-US" sz="2200" b="1" dirty="0"/>
              <a:t>= </a:t>
            </a:r>
            <a:r>
              <a:rPr lang="en-US" sz="2200" b="1" u="sng" dirty="0"/>
              <a:t>characteristics of a substance that do not change its </a:t>
            </a:r>
            <a:r>
              <a:rPr lang="en-US" sz="2200" b="1" u="sng" dirty="0" smtClean="0"/>
              <a:t>identity</a:t>
            </a:r>
            <a:endParaRPr lang="en-US" sz="2200" b="1" u="sng" dirty="0"/>
          </a:p>
          <a:p>
            <a:pPr lvl="1"/>
            <a:r>
              <a:rPr lang="en-US" sz="2200" b="1" dirty="0"/>
              <a:t>State (solid, liquid, gas</a:t>
            </a:r>
            <a:r>
              <a:rPr lang="en-US" sz="2200" b="1" dirty="0" smtClean="0"/>
              <a:t>)</a:t>
            </a:r>
            <a:endParaRPr lang="en-US" sz="2200" b="1" dirty="0"/>
          </a:p>
          <a:p>
            <a:pPr lvl="1"/>
            <a:r>
              <a:rPr lang="en-US" sz="2200" b="1" dirty="0"/>
              <a:t>Melting point, boiling </a:t>
            </a:r>
            <a:r>
              <a:rPr lang="en-US" sz="2200" b="1" dirty="0" smtClean="0"/>
              <a:t>point</a:t>
            </a:r>
          </a:p>
          <a:p>
            <a:pPr lvl="1"/>
            <a:r>
              <a:rPr lang="en-US" sz="2200" b="1" dirty="0" smtClean="0"/>
              <a:t>Color</a:t>
            </a:r>
            <a:r>
              <a:rPr lang="en-US" sz="2200" b="1" dirty="0"/>
              <a:t>, odor, taste, </a:t>
            </a:r>
            <a:r>
              <a:rPr lang="en-US" sz="2200" b="1" dirty="0" smtClean="0"/>
              <a:t>hardness, viscosity, electromagnetic behavior</a:t>
            </a:r>
          </a:p>
          <a:p>
            <a:pPr lvl="1"/>
            <a:r>
              <a:rPr lang="en-US" sz="2200" b="1" dirty="0" smtClean="0"/>
              <a:t>Density, mass, volume</a:t>
            </a:r>
            <a:endParaRPr lang="en-US" sz="2200" b="1" dirty="0"/>
          </a:p>
        </p:txBody>
      </p:sp>
      <p:pic>
        <p:nvPicPr>
          <p:cNvPr id="2052" name="Picture 4" descr="http://arhcat.ru/_pu/3/593614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428017"/>
            <a:ext cx="3373744" cy="196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10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Matter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796987"/>
            <a:ext cx="10515600" cy="3394043"/>
          </a:xfrm>
        </p:spPr>
        <p:txBody>
          <a:bodyPr/>
          <a:lstStyle/>
          <a:p>
            <a:r>
              <a:rPr lang="en-US" sz="2400" b="1" u="sng" dirty="0" smtClean="0"/>
              <a:t>Chemical </a:t>
            </a:r>
            <a:r>
              <a:rPr lang="en-US" sz="2400" b="1" u="sng" dirty="0"/>
              <a:t>Properties </a:t>
            </a:r>
            <a:r>
              <a:rPr lang="en-US" sz="2400" b="1" dirty="0"/>
              <a:t>= </a:t>
            </a:r>
            <a:r>
              <a:rPr lang="en-US" sz="2400" b="1" u="sng" dirty="0"/>
              <a:t>characteristics of a substance that describe how its identity changes</a:t>
            </a:r>
          </a:p>
          <a:p>
            <a:pPr lvl="1"/>
            <a:r>
              <a:rPr lang="en-US" sz="2400" b="1" dirty="0"/>
              <a:t>Reactivity with other </a:t>
            </a:r>
            <a:r>
              <a:rPr lang="en-US" sz="2400" b="1" dirty="0" smtClean="0"/>
              <a:t>substances</a:t>
            </a:r>
          </a:p>
          <a:p>
            <a:pPr lvl="2"/>
            <a:r>
              <a:rPr lang="en-US" sz="2200" b="1" dirty="0" smtClean="0"/>
              <a:t>Ex: Reactions with air or water, flammability, toxicity</a:t>
            </a:r>
            <a:endParaRPr lang="en-US" sz="2200" b="1" dirty="0"/>
          </a:p>
          <a:p>
            <a:pPr lvl="1"/>
            <a:r>
              <a:rPr lang="en-US" sz="2400" b="1" dirty="0"/>
              <a:t>Stability under certain </a:t>
            </a:r>
            <a:r>
              <a:rPr lang="en-US" sz="2400" b="1" dirty="0" smtClean="0"/>
              <a:t>conditions</a:t>
            </a:r>
            <a:endParaRPr lang="en-US" sz="2200" b="1" dirty="0"/>
          </a:p>
          <a:p>
            <a:pPr lvl="2"/>
            <a:r>
              <a:rPr lang="en-US" sz="2200" b="1" dirty="0" smtClean="0"/>
              <a:t>Ex: Radioactivity, thermal stability </a:t>
            </a:r>
          </a:p>
        </p:txBody>
      </p:sp>
      <p:pic>
        <p:nvPicPr>
          <p:cNvPr id="5" name="Picture 4" descr="http://arhcat.ru/_pu/3/593614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428017"/>
            <a:ext cx="3373744" cy="196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360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u="sng" dirty="0" smtClean="0"/>
              <a:t>Extensive properties </a:t>
            </a:r>
            <a:r>
              <a:rPr lang="en-US" sz="2000" b="1" u="sng" dirty="0"/>
              <a:t>depend on how much </a:t>
            </a:r>
            <a:r>
              <a:rPr lang="en-US" sz="2000" b="1" dirty="0"/>
              <a:t>of the substance is </a:t>
            </a:r>
            <a:r>
              <a:rPr lang="en-US" sz="2000" b="1" dirty="0" smtClean="0"/>
              <a:t>present.</a:t>
            </a:r>
            <a:endParaRPr lang="en-US" sz="2000" b="1" dirty="0"/>
          </a:p>
          <a:p>
            <a:pPr lvl="1"/>
            <a:r>
              <a:rPr lang="en-US" sz="2000" b="1" dirty="0" smtClean="0"/>
              <a:t>Ex: mass, moles, volume, length, toxicity</a:t>
            </a:r>
          </a:p>
          <a:p>
            <a:endParaRPr lang="en-US" sz="2000" b="1" dirty="0"/>
          </a:p>
          <a:p>
            <a:r>
              <a:rPr lang="en-US" sz="2000" b="1" u="sng" dirty="0" smtClean="0"/>
              <a:t>Intensive properties are the same regardless</a:t>
            </a:r>
            <a:r>
              <a:rPr lang="en-US" sz="2000" b="1" dirty="0" smtClean="0"/>
              <a:t> of how much of the substance is present.</a:t>
            </a:r>
          </a:p>
          <a:p>
            <a:pPr lvl="1"/>
            <a:r>
              <a:rPr lang="en-US" sz="2000" b="1" dirty="0" smtClean="0"/>
              <a:t>Ex: state, density, boiling point, melting point, molar mass, temperature, hardness, color, odor, taste, heat capacity, elasticity, conductivity, radioactivity, flammability</a:t>
            </a:r>
          </a:p>
        </p:txBody>
      </p:sp>
    </p:spTree>
    <p:extLst>
      <p:ext uri="{BB962C8B-B14F-4D97-AF65-F5344CB8AC3E}">
        <p14:creationId xmlns:p14="http://schemas.microsoft.com/office/powerpoint/2010/main" val="2768151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20984</TotalTime>
  <Words>961</Words>
  <Application>Microsoft Office PowerPoint</Application>
  <PresentationFormat>Widescreen</PresentationFormat>
  <Paragraphs>110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Century Gothic</vt:lpstr>
      <vt:lpstr>Wingdings</vt:lpstr>
      <vt:lpstr>Wingdings 3</vt:lpstr>
      <vt:lpstr>Ion Boardroom</vt:lpstr>
      <vt:lpstr>Chemistry – Sept 24, 2019 </vt:lpstr>
      <vt:lpstr>Objectives and Agenda</vt:lpstr>
      <vt:lpstr>Classification of Matter</vt:lpstr>
      <vt:lpstr>Types of Pure Substances</vt:lpstr>
      <vt:lpstr>Elements</vt:lpstr>
      <vt:lpstr>Compounds</vt:lpstr>
      <vt:lpstr>Properties of Matter</vt:lpstr>
      <vt:lpstr>Properties of Matter</vt:lpstr>
      <vt:lpstr>Properties of Matter</vt:lpstr>
      <vt:lpstr>Changes in Matter</vt:lpstr>
      <vt:lpstr>Changes of State</vt:lpstr>
      <vt:lpstr>Evidence of a possible chemical reaction/change</vt:lpstr>
      <vt:lpstr>Mechanical Means of Separation</vt:lpstr>
      <vt:lpstr>Separation Lab Prelab</vt:lpstr>
      <vt:lpstr>Exit Slip - 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1818 ACC Chemistry</dc:title>
  <dc:creator>Melissa Triplett</dc:creator>
  <cp:lastModifiedBy>Triplett, Melissa J.</cp:lastModifiedBy>
  <cp:revision>130</cp:revision>
  <dcterms:created xsi:type="dcterms:W3CDTF">2015-08-11T02:33:52Z</dcterms:created>
  <dcterms:modified xsi:type="dcterms:W3CDTF">2019-09-24T19:45:17Z</dcterms:modified>
</cp:coreProperties>
</file>